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81" r:id="rId2"/>
    <p:sldId id="279" r:id="rId3"/>
    <p:sldId id="265" r:id="rId4"/>
    <p:sldId id="273" r:id="rId5"/>
    <p:sldId id="280" r:id="rId6"/>
    <p:sldId id="275" r:id="rId7"/>
    <p:sldId id="276" r:id="rId8"/>
    <p:sldId id="270" r:id="rId9"/>
  </p:sldIdLst>
  <p:sldSz cx="9906000" cy="6858000" type="A4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-83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0ADFC2A-1255-DD48-A30F-1A70C8D8CC2D}">
          <p14:sldIdLst>
            <p14:sldId id="281"/>
            <p14:sldId id="279"/>
            <p14:sldId id="265"/>
            <p14:sldId id="273"/>
            <p14:sldId id="280"/>
            <p14:sldId id="275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40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4F6"/>
    <a:srgbClr val="0081C5"/>
    <a:srgbClr val="0080FF"/>
    <a:srgbClr val="101E65"/>
    <a:srgbClr val="0083E6"/>
    <a:srgbClr val="365E8E"/>
    <a:srgbClr val="0B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3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122" y="60"/>
      </p:cViewPr>
      <p:guideLst>
        <p:guide orient="horz" pos="4040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9CD4A-5324-43BC-8419-AECA8D4CEAC7}" type="datetimeFigureOut">
              <a:rPr lang="nl-BE" smtClean="0"/>
              <a:t>25/03/2015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EB5D-65B0-4231-8BE5-7AD14167216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56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8C052-31FE-4887-8016-8D3AB8605310}" type="datetimeFigureOut">
              <a:rPr lang="nl-BE"/>
              <a:pPr>
                <a:defRPr/>
              </a:pPr>
              <a:t>25/03/2015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367D28-8941-4DDF-AD08-4C5529FF7B3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691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0638" y="696913"/>
            <a:ext cx="4527550" cy="31337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87193" y="9084857"/>
            <a:ext cx="2632845" cy="51314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23481" y="9118019"/>
            <a:ext cx="2686874" cy="4799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9942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 smtClean="0"/>
              <a:t> </a:t>
            </a:r>
            <a:endParaRPr lang="nl-B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786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7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90161" y="10233943"/>
            <a:ext cx="2976044" cy="5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A2D2A27-A759-4A91-825D-94D77E2C1985}" type="slidenum">
              <a:rPr lang="nl-NL" sz="1200" baseline="0"/>
              <a:pPr algn="r" eaLnBrk="1" hangingPunct="1"/>
              <a:t>5</a:t>
            </a:fld>
            <a:endParaRPr lang="nl-NL" sz="1200" baseline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370" y="5119779"/>
            <a:ext cx="5492645" cy="48466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154" tIns="44077" rIns="88154" bIns="44077"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02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 smtClean="0"/>
              <a:t> </a:t>
            </a:r>
            <a:endParaRPr lang="nl-B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7272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 smtClean="0"/>
              <a:t> </a:t>
            </a:r>
            <a:endParaRPr lang="nl-B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452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67D28-8941-4DDF-AD08-4C5529FF7B31}" type="slidenum">
              <a:rPr lang="nl-BE" smtClean="0"/>
              <a:pPr>
                <a:defRPr/>
              </a:pPr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14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670633" y="4536168"/>
            <a:ext cx="6629400" cy="574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of the presentation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1685601" y="5254625"/>
            <a:ext cx="6629400" cy="574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Gotham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Full 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1685601" y="5969000"/>
            <a:ext cx="6629400" cy="574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Gotham Book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Function</a:t>
            </a:r>
          </a:p>
        </p:txBody>
      </p:sp>
      <p:grpSp>
        <p:nvGrpSpPr>
          <p:cNvPr id="12" name="Group 1"/>
          <p:cNvGrpSpPr>
            <a:grpSpLocks/>
          </p:cNvGrpSpPr>
          <p:nvPr userDrawn="1"/>
        </p:nvGrpSpPr>
        <p:grpSpPr bwMode="auto">
          <a:xfrm>
            <a:off x="4162520" y="2173288"/>
            <a:ext cx="1692275" cy="1687512"/>
            <a:chOff x="4110038" y="2173288"/>
            <a:chExt cx="1692275" cy="1687512"/>
          </a:xfrm>
        </p:grpSpPr>
        <p:pic>
          <p:nvPicPr>
            <p:cNvPr id="13" name="Image 3" descr="NBN coin basdroit2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4175" y="3522663"/>
              <a:ext cx="3381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 8" descr="NBN coin hautdroit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038" y="2173288"/>
              <a:ext cx="3381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 9" descr="NBN coin basdroit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038" y="3522663"/>
              <a:ext cx="3381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age 1" descr="NBN seul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063" y="2173288"/>
              <a:ext cx="9842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25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6333" y="529745"/>
            <a:ext cx="7144379" cy="670414"/>
          </a:xfrm>
          <a:prstGeom prst="rect">
            <a:avLst/>
          </a:prstGeom>
        </p:spPr>
        <p:txBody>
          <a:bodyPr/>
          <a:lstStyle>
            <a:lvl1pPr algn="l">
              <a:defRPr lang="nl-BE" sz="3600" kern="1200" dirty="0">
                <a:solidFill>
                  <a:srgbClr val="101E65"/>
                </a:solidFill>
                <a:latin typeface="Gotham Bold" pitchFamily="50" charset="0"/>
                <a:ea typeface="Geneva" pitchFamily="-83" charset="-128"/>
                <a:cs typeface="Gotham Bold" pitchFamily="50" charset="0"/>
              </a:defRPr>
            </a:lvl1pPr>
          </a:lstStyle>
          <a:p>
            <a:r>
              <a:rPr lang="en-US" dirty="0" smtClean="0"/>
              <a:t>Agenda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8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75519" y="2520000"/>
            <a:ext cx="7794625" cy="37750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  <a:defRPr sz="2200" baseline="0">
                <a:solidFill>
                  <a:schemeClr val="tx2"/>
                </a:solidFill>
                <a:latin typeface="Gotham Book"/>
              </a:defRPr>
            </a:lvl1pPr>
            <a:lvl2pPr marL="539750" indent="-514350"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Gotham Book"/>
              </a:defRPr>
            </a:lvl2pPr>
            <a:lvl3pPr marL="542925" indent="0">
              <a:buNone/>
              <a:defRPr sz="2200">
                <a:solidFill>
                  <a:schemeClr val="tx2"/>
                </a:solidFill>
                <a:latin typeface="Gotham Book"/>
              </a:defRPr>
            </a:lvl3pPr>
            <a:lvl4pPr>
              <a:defRPr>
                <a:solidFill>
                  <a:schemeClr val="tx2"/>
                </a:solidFill>
                <a:latin typeface="Gotham Book"/>
              </a:defRPr>
            </a:lvl4pPr>
            <a:lvl5pPr>
              <a:defRPr>
                <a:solidFill>
                  <a:schemeClr val="tx2"/>
                </a:solidFill>
                <a:latin typeface="Gotham Book"/>
              </a:defRPr>
            </a:lvl5pPr>
          </a:lstStyle>
          <a:p>
            <a:pPr lvl="0"/>
            <a:r>
              <a:rPr lang="en-US" dirty="0" smtClean="0"/>
              <a:t>Topic 1</a:t>
            </a:r>
          </a:p>
          <a:p>
            <a:pPr lvl="0"/>
            <a:r>
              <a:rPr lang="en-US" dirty="0" smtClean="0"/>
              <a:t>Topic 2</a:t>
            </a:r>
          </a:p>
          <a:p>
            <a:pPr lvl="0"/>
            <a:r>
              <a:rPr lang="en-US" dirty="0" smtClean="0"/>
              <a:t>Topic 3</a:t>
            </a:r>
          </a:p>
          <a:p>
            <a:pPr lvl="0"/>
            <a:r>
              <a:rPr lang="en-US" dirty="0" smtClean="0"/>
              <a:t>Topic 4</a:t>
            </a:r>
          </a:p>
          <a:p>
            <a:pPr lvl="0"/>
            <a:r>
              <a:rPr lang="en-US" dirty="0" smtClean="0"/>
              <a:t>Topic 5</a:t>
            </a:r>
          </a:p>
        </p:txBody>
      </p:sp>
    </p:spTree>
    <p:extLst>
      <p:ext uri="{BB962C8B-B14F-4D97-AF65-F5344CB8AC3E}">
        <p14:creationId xmlns:p14="http://schemas.microsoft.com/office/powerpoint/2010/main" val="365304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6333" y="529745"/>
            <a:ext cx="7144379" cy="670414"/>
          </a:xfrm>
          <a:prstGeom prst="rect">
            <a:avLst/>
          </a:prstGeom>
        </p:spPr>
        <p:txBody>
          <a:bodyPr/>
          <a:lstStyle>
            <a:lvl1pPr algn="l">
              <a:defRPr lang="nl-BE" sz="3600" kern="1200" dirty="0">
                <a:solidFill>
                  <a:srgbClr val="101E65"/>
                </a:solidFill>
                <a:latin typeface="Gotham Bold" pitchFamily="50" charset="0"/>
                <a:ea typeface="Geneva" pitchFamily="-83" charset="-128"/>
                <a:cs typeface="Gotham Bold" pitchFamily="50" charset="0"/>
              </a:defRPr>
            </a:lvl1pPr>
          </a:lstStyle>
          <a:p>
            <a:r>
              <a:rPr lang="en-US" dirty="0" smtClean="0"/>
              <a:t>Click to edit title 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8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75519" y="2520000"/>
            <a:ext cx="7794625" cy="377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  <a:latin typeface="Gotham Book"/>
              </a:defRPr>
            </a:lvl1pPr>
            <a:lvl2pPr marL="539750" indent="-514350"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Gotham Book"/>
              </a:defRPr>
            </a:lvl2pPr>
            <a:lvl3pPr marL="981075" indent="-438150">
              <a:defRPr sz="2200">
                <a:solidFill>
                  <a:schemeClr val="tx2"/>
                </a:solidFill>
                <a:latin typeface="Gotham Book"/>
              </a:defRPr>
            </a:lvl3pPr>
            <a:lvl4pPr>
              <a:defRPr>
                <a:solidFill>
                  <a:schemeClr val="tx2"/>
                </a:solidFill>
                <a:latin typeface="Gotham Book"/>
              </a:defRPr>
            </a:lvl4pPr>
            <a:lvl5pPr>
              <a:defRPr>
                <a:solidFill>
                  <a:schemeClr val="tx2"/>
                </a:solidFill>
                <a:latin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006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16333" y="529745"/>
            <a:ext cx="7144379" cy="670414"/>
          </a:xfrm>
          <a:prstGeom prst="rect">
            <a:avLst/>
          </a:prstGeom>
        </p:spPr>
        <p:txBody>
          <a:bodyPr/>
          <a:lstStyle>
            <a:lvl1pPr algn="l">
              <a:defRPr lang="nl-BE" sz="3600" kern="1200" dirty="0">
                <a:solidFill>
                  <a:srgbClr val="101E65"/>
                </a:solidFill>
                <a:latin typeface="Gotham Bold" pitchFamily="50" charset="0"/>
                <a:ea typeface="Geneva" pitchFamily="-83" charset="-128"/>
                <a:cs typeface="Gotham Bold" pitchFamily="50" charset="0"/>
              </a:defRPr>
            </a:lvl1pPr>
          </a:lstStyle>
          <a:p>
            <a:r>
              <a:rPr lang="en-US" dirty="0" smtClean="0"/>
              <a:t>Click to edit title 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8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75519" y="2520000"/>
            <a:ext cx="7794625" cy="377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  <a:latin typeface="Gotham Book"/>
              </a:defRPr>
            </a:lvl1pPr>
            <a:lvl2pPr marL="539750" indent="-514350"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Gotham Book"/>
              </a:defRPr>
            </a:lvl2pPr>
            <a:lvl3pPr marL="981075" indent="-438150">
              <a:defRPr sz="2200">
                <a:solidFill>
                  <a:schemeClr val="tx2"/>
                </a:solidFill>
                <a:latin typeface="Gotham Book"/>
              </a:defRPr>
            </a:lvl3pPr>
            <a:lvl4pPr>
              <a:defRPr>
                <a:solidFill>
                  <a:schemeClr val="tx2"/>
                </a:solidFill>
                <a:latin typeface="Gotham Book"/>
              </a:defRPr>
            </a:lvl4pPr>
            <a:lvl5pPr>
              <a:defRPr>
                <a:solidFill>
                  <a:schemeClr val="tx2"/>
                </a:solidFill>
                <a:latin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876813" y="1609681"/>
            <a:ext cx="7794625" cy="542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Page subtitle</a:t>
            </a:r>
          </a:p>
        </p:txBody>
      </p:sp>
    </p:spTree>
    <p:extLst>
      <p:ext uri="{BB962C8B-B14F-4D97-AF65-F5344CB8AC3E}">
        <p14:creationId xmlns:p14="http://schemas.microsoft.com/office/powerpoint/2010/main" val="309262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Clip Ar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87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7787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0473" y="2520000"/>
            <a:ext cx="3780000" cy="37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1pPr>
            <a:lvl2pPr>
              <a:buFont typeface="Arial" pitchFamily="34" charset="0"/>
              <a:buChar char="•"/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2pPr>
            <a:lvl3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3pPr>
            <a:lvl4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4pPr>
            <a:lvl5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lipArt Placeholder 16"/>
          <p:cNvSpPr>
            <a:spLocks noGrp="1"/>
          </p:cNvSpPr>
          <p:nvPr>
            <p:ph type="clipArt" sz="quarter" idx="14"/>
          </p:nvPr>
        </p:nvSpPr>
        <p:spPr>
          <a:xfrm>
            <a:off x="5138522" y="2520000"/>
            <a:ext cx="3780000" cy="37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nl-BE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1316333" y="529745"/>
            <a:ext cx="7144379" cy="670414"/>
          </a:xfrm>
          <a:prstGeom prst="rect">
            <a:avLst/>
          </a:prstGeom>
        </p:spPr>
        <p:txBody>
          <a:bodyPr/>
          <a:lstStyle>
            <a:lvl1pPr algn="l">
              <a:defRPr lang="nl-BE" sz="3600" kern="1200" dirty="0">
                <a:solidFill>
                  <a:srgbClr val="101E65"/>
                </a:solidFill>
                <a:latin typeface="Gotham Bold" pitchFamily="50" charset="0"/>
                <a:ea typeface="Geneva" pitchFamily="-83" charset="-128"/>
                <a:cs typeface="Gotham Bold" pitchFamily="50" charset="0"/>
              </a:defRPr>
            </a:lvl1pPr>
          </a:lstStyle>
          <a:p>
            <a:r>
              <a:rPr lang="en-US" dirty="0" smtClean="0"/>
              <a:t>Click to edit title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246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87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7787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6"/>
          <p:cNvSpPr txBox="1"/>
          <p:nvPr userDrawn="1"/>
        </p:nvSpPr>
        <p:spPr>
          <a:xfrm>
            <a:off x="853601" y="1620000"/>
            <a:ext cx="7796213" cy="5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Geneva" pitchFamily="-83" charset="-128"/>
              </a:defRPr>
            </a:lvl9pPr>
          </a:lstStyle>
          <a:p>
            <a:pPr eaLnBrk="1" hangingPunct="1">
              <a:defRPr/>
            </a:pPr>
            <a:r>
              <a:rPr lang="fr-FR" sz="2800" dirty="0">
                <a:solidFill>
                  <a:srgbClr val="0081C5"/>
                </a:solidFill>
                <a:latin typeface="Gotham Light"/>
              </a:rPr>
              <a:t>Page </a:t>
            </a:r>
            <a:r>
              <a:rPr lang="fr-FR" sz="2800" dirty="0" err="1">
                <a:solidFill>
                  <a:srgbClr val="0081C5"/>
                </a:solidFill>
                <a:latin typeface="Gotham Light"/>
              </a:rPr>
              <a:t>subtitle</a:t>
            </a:r>
            <a:endParaRPr lang="fr-FR" sz="2800" dirty="0">
              <a:solidFill>
                <a:srgbClr val="0081C5"/>
              </a:solidFill>
              <a:latin typeface="Gotham Ligh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0473" y="2520000"/>
            <a:ext cx="3780000" cy="37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1pPr>
            <a:lvl2pPr>
              <a:buFont typeface="Arial" pitchFamily="34" charset="0"/>
              <a:buChar char="•"/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2pPr>
            <a:lvl3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3pPr>
            <a:lvl4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4pPr>
            <a:lvl5pPr>
              <a:defRPr lang="en-US" sz="2200" kern="1200" dirty="0" smtClean="0">
                <a:solidFill>
                  <a:srgbClr val="101E65"/>
                </a:solidFill>
                <a:latin typeface="Gotham Book" pitchFamily="-83" charset="0"/>
                <a:ea typeface="Geneva" pitchFamily="-83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lipArt Placeholder 16"/>
          <p:cNvSpPr>
            <a:spLocks noGrp="1"/>
          </p:cNvSpPr>
          <p:nvPr>
            <p:ph type="clipArt" sz="quarter" idx="14"/>
          </p:nvPr>
        </p:nvSpPr>
        <p:spPr>
          <a:xfrm>
            <a:off x="5138522" y="2520000"/>
            <a:ext cx="3780000" cy="37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nl-BE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1316333" y="529745"/>
            <a:ext cx="7144379" cy="670414"/>
          </a:xfrm>
          <a:prstGeom prst="rect">
            <a:avLst/>
          </a:prstGeom>
        </p:spPr>
        <p:txBody>
          <a:bodyPr/>
          <a:lstStyle>
            <a:lvl1pPr algn="l">
              <a:defRPr lang="nl-BE" sz="3600" kern="1200" dirty="0">
                <a:solidFill>
                  <a:srgbClr val="101E65"/>
                </a:solidFill>
                <a:latin typeface="Gotham Bold" pitchFamily="50" charset="0"/>
                <a:ea typeface="Geneva" pitchFamily="-83" charset="-128"/>
                <a:cs typeface="Gotham Bold" pitchFamily="50" charset="0"/>
              </a:defRPr>
            </a:lvl1pPr>
          </a:lstStyle>
          <a:p>
            <a:r>
              <a:rPr lang="en-US" dirty="0" smtClean="0"/>
              <a:t>Click to edit title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510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6075363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NBN coin hautdroit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439738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8" descr="NBN coin haut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39738"/>
            <a:ext cx="338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9" descr="NBN coin basdroi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6075363"/>
            <a:ext cx="338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388861" y="4184650"/>
            <a:ext cx="507748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solidFill>
                  <a:srgbClr val="0081C5"/>
                </a:solidFill>
                <a:latin typeface="Gotham Light"/>
              </a:rPr>
              <a:t>firstname.lastname@nbn.be</a:t>
            </a:r>
            <a:endParaRPr lang="fr-FR" sz="2800" dirty="0">
              <a:solidFill>
                <a:srgbClr val="0081C5"/>
              </a:solidFill>
              <a:latin typeface="Gotham Light"/>
            </a:endParaRPr>
          </a:p>
          <a:p>
            <a:pPr algn="ctr"/>
            <a:endParaRPr lang="fr-FR" sz="2400" dirty="0">
              <a:solidFill>
                <a:srgbClr val="0081C5"/>
              </a:solidFill>
              <a:latin typeface="Gotham Book" pitchFamily="-83" charset="0"/>
            </a:endParaRPr>
          </a:p>
          <a:p>
            <a:pPr algn="ctr"/>
            <a:endParaRPr lang="fr-FR" sz="2400" dirty="0">
              <a:solidFill>
                <a:srgbClr val="0081C5"/>
              </a:solidFill>
              <a:latin typeface="Gotham Book" pitchFamily="-83" charset="0"/>
            </a:endParaRPr>
          </a:p>
          <a:p>
            <a:pPr algn="ctr"/>
            <a:endParaRPr lang="fr-FR" sz="2400" dirty="0">
              <a:solidFill>
                <a:srgbClr val="0081C5"/>
              </a:solidFill>
              <a:latin typeface="Gotham Book" pitchFamily="-83" charset="0"/>
            </a:endParaRPr>
          </a:p>
          <a:p>
            <a:pPr algn="ctr"/>
            <a:endParaRPr lang="fr-FR" sz="2400" dirty="0">
              <a:solidFill>
                <a:srgbClr val="0081C5"/>
              </a:solidFill>
              <a:latin typeface="Gotham Book" pitchFamily="-83" charset="0"/>
            </a:endParaRPr>
          </a:p>
          <a:p>
            <a:pPr algn="ctr"/>
            <a:r>
              <a:rPr lang="fr-FR" sz="1800" dirty="0">
                <a:solidFill>
                  <a:srgbClr val="101E65"/>
                </a:solidFill>
                <a:latin typeface="Gotham Bold" pitchFamily="50" charset="0"/>
                <a:cs typeface="Gotham Bold" pitchFamily="50" charset="0"/>
              </a:rPr>
              <a:t>www.nbn.be</a:t>
            </a:r>
            <a:endParaRPr lang="nl-BE" sz="1800" dirty="0">
              <a:solidFill>
                <a:srgbClr val="101E65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9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77231" cy="365125"/>
          </a:xfrm>
          <a:prstGeom prst="rect">
            <a:avLst/>
          </a:prstGeom>
        </p:spPr>
        <p:txBody>
          <a:bodyPr/>
          <a:lstStyle>
            <a:lvl1pPr>
              <a:defRPr lang="fr-FR" sz="1200" kern="1200" smtClean="0">
                <a:solidFill>
                  <a:schemeClr val="tx2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D92DE701-3E5F-4F0B-B2E1-4786EBA4C271}" type="slidenum">
              <a:rPr lang="nl-BE" smtClean="0"/>
              <a:pPr>
                <a:defRPr/>
              </a:pPr>
              <a:t>‹#›</a:t>
            </a:fld>
            <a:endParaRPr lang="nl-BE" dirty="0"/>
          </a:p>
        </p:txBody>
      </p:sp>
      <p:pic>
        <p:nvPicPr>
          <p:cNvPr id="6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 descr="NBN coin hautdroi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9" descr="NBN coin basdroi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188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3" descr="NBN coin basdroit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48000" y="432000"/>
            <a:ext cx="180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75519" y="2520000"/>
            <a:ext cx="7794625" cy="377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  <a:latin typeface="Gotham Book"/>
              </a:defRPr>
            </a:lvl1pPr>
            <a:lvl2pPr marL="539750" indent="-514350">
              <a:buFont typeface="Arial" pitchFamily="34" charset="0"/>
              <a:buChar char="•"/>
              <a:defRPr sz="2200">
                <a:solidFill>
                  <a:schemeClr val="tx2"/>
                </a:solidFill>
                <a:latin typeface="Gotham Book"/>
              </a:defRPr>
            </a:lvl2pPr>
            <a:lvl3pPr marL="981075" indent="-438150">
              <a:defRPr sz="2200">
                <a:solidFill>
                  <a:schemeClr val="tx2"/>
                </a:solidFill>
                <a:latin typeface="Gotham Book"/>
              </a:defRPr>
            </a:lvl3pPr>
            <a:lvl4pPr>
              <a:defRPr>
                <a:solidFill>
                  <a:schemeClr val="tx2"/>
                </a:solidFill>
                <a:latin typeface="Gotham Book"/>
              </a:defRPr>
            </a:lvl4pPr>
            <a:lvl5pPr>
              <a:defRPr>
                <a:solidFill>
                  <a:schemeClr val="tx2"/>
                </a:solidFill>
                <a:latin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151906" y="632017"/>
            <a:ext cx="7596188" cy="6270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890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3" r:id="rId2"/>
    <p:sldLayoutId id="2147483660" r:id="rId3"/>
    <p:sldLayoutId id="2147483662" r:id="rId4"/>
    <p:sldLayoutId id="2147483661" r:id="rId5"/>
    <p:sldLayoutId id="2147483665" r:id="rId6"/>
    <p:sldLayoutId id="2147483664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jpg"/><Relationship Id="rId18" Type="http://schemas.openxmlformats.org/officeDocument/2006/relationships/image" Target="../media/image20.jpg"/><Relationship Id="rId3" Type="http://schemas.openxmlformats.org/officeDocument/2006/relationships/image" Target="../media/image7.jpg"/><Relationship Id="rId21" Type="http://schemas.openxmlformats.org/officeDocument/2006/relationships/image" Target="../media/image22.jp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" Type="http://schemas.openxmlformats.org/officeDocument/2006/relationships/image" Target="../media/image6.jpg"/><Relationship Id="rId16" Type="http://schemas.openxmlformats.org/officeDocument/2006/relationships/image" Target="../media/image18.jpg"/><Relationship Id="rId20" Type="http://schemas.microsoft.com/office/2007/relationships/hdphoto" Target="../media/hdphoto3.wdp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11" Type="http://schemas.openxmlformats.org/officeDocument/2006/relationships/image" Target="../media/image13.jpg"/><Relationship Id="rId5" Type="http://schemas.openxmlformats.org/officeDocument/2006/relationships/image" Target="../media/image9.png"/><Relationship Id="rId15" Type="http://schemas.openxmlformats.org/officeDocument/2006/relationships/image" Target="../media/image17.png"/><Relationship Id="rId10" Type="http://schemas.openxmlformats.org/officeDocument/2006/relationships/image" Target="../media/image12.jpg"/><Relationship Id="rId19" Type="http://schemas.openxmlformats.org/officeDocument/2006/relationships/image" Target="../media/image21.png"/><Relationship Id="rId4" Type="http://schemas.openxmlformats.org/officeDocument/2006/relationships/image" Target="../media/image8.png"/><Relationship Id="rId9" Type="http://schemas.microsoft.com/office/2007/relationships/hdphoto" Target="../media/hdphoto2.wdp"/><Relationship Id="rId14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4" Type="http://schemas.openxmlformats.org/officeDocument/2006/relationships/image" Target="../media/image25.png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586153" y="4372045"/>
            <a:ext cx="8792308" cy="574675"/>
          </a:xfrm>
        </p:spPr>
        <p:txBody>
          <a:bodyPr/>
          <a:lstStyle/>
          <a:p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Normes et normalisation</a:t>
            </a:r>
            <a:endParaRPr lang="fr-F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26/03/2015</a:t>
            </a:r>
            <a:endParaRPr lang="fr-FR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Johan Haelterman – Président du Comité de Direction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Introduction</a:t>
            </a:r>
            <a:endParaRPr lang="nl-BE" dirty="0"/>
          </a:p>
        </p:txBody>
      </p:sp>
      <p:grpSp>
        <p:nvGrpSpPr>
          <p:cNvPr id="10" name="Group 9"/>
          <p:cNvGrpSpPr/>
          <p:nvPr/>
        </p:nvGrpSpPr>
        <p:grpSpPr>
          <a:xfrm>
            <a:off x="281185" y="1488132"/>
            <a:ext cx="3600000" cy="2160000"/>
            <a:chOff x="-827490" y="2052461"/>
            <a:chExt cx="3600000" cy="2160000"/>
          </a:xfrm>
        </p:grpSpPr>
        <p:sp>
          <p:nvSpPr>
            <p:cNvPr id="3" name="Rectangle 2"/>
            <p:cNvSpPr/>
            <p:nvPr/>
          </p:nvSpPr>
          <p:spPr>
            <a:xfrm rot="20489384">
              <a:off x="-827490" y="2052461"/>
              <a:ext cx="3600000" cy="216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B9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89384">
              <a:off x="252253" y="2286316"/>
              <a:ext cx="1308635" cy="1627655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5000">
            <a:off x="-313451" y="2874356"/>
            <a:ext cx="3600000" cy="21600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92912" y="1104647"/>
            <a:ext cx="3600000" cy="2160000"/>
            <a:chOff x="6800785" y="1262611"/>
            <a:chExt cx="3600000" cy="2160000"/>
          </a:xfrm>
        </p:grpSpPr>
        <p:sp>
          <p:nvSpPr>
            <p:cNvPr id="11" name="Rectangle 10"/>
            <p:cNvSpPr/>
            <p:nvPr/>
          </p:nvSpPr>
          <p:spPr>
            <a:xfrm rot="1000867">
              <a:off x="6800785" y="1262611"/>
              <a:ext cx="3600000" cy="216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B9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00867">
              <a:off x="6925945" y="1478330"/>
              <a:ext cx="3341745" cy="1796188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1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837"/>
          <a:stretch/>
        </p:blipFill>
        <p:spPr>
          <a:xfrm rot="20827415">
            <a:off x="2661686" y="1386885"/>
            <a:ext cx="3600000" cy="216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/>
          <a:srcRect t="-136" b="20139"/>
          <a:stretch/>
        </p:blipFill>
        <p:spPr>
          <a:xfrm rot="1047457">
            <a:off x="6498816" y="3050799"/>
            <a:ext cx="3600000" cy="216000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27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939836">
            <a:off x="3020815" y="-490828"/>
            <a:ext cx="3600000" cy="216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9897"/>
          <a:stretch/>
        </p:blipFill>
        <p:spPr>
          <a:xfrm rot="21400359">
            <a:off x="-648094" y="4762187"/>
            <a:ext cx="3600000" cy="216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3" t="380" r="22357" b="39620"/>
          <a:stretch/>
        </p:blipFill>
        <p:spPr>
          <a:xfrm>
            <a:off x="5772714" y="3198583"/>
            <a:ext cx="3600000" cy="2160000"/>
          </a:xfrm>
          <a:prstGeom prst="rect">
            <a:avLst/>
          </a:prstGeom>
        </p:spPr>
      </p:pic>
      <p:pic>
        <p:nvPicPr>
          <p:cNvPr id="21" name="Picture 20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 rot="1658808">
            <a:off x="2960174" y="3239688"/>
            <a:ext cx="3600000" cy="216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9" b="2953"/>
          <a:stretch/>
        </p:blipFill>
        <p:spPr>
          <a:xfrm>
            <a:off x="5288763" y="1553378"/>
            <a:ext cx="3600000" cy="2160000"/>
          </a:xfrm>
          <a:prstGeom prst="rect">
            <a:avLst/>
          </a:prstGeom>
        </p:spPr>
      </p:pic>
      <p:pic>
        <p:nvPicPr>
          <p:cNvPr id="22" name="Picture 21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9164">
            <a:off x="3698187" y="5177791"/>
            <a:ext cx="3600000" cy="21600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6463460" y="4900395"/>
            <a:ext cx="3600000" cy="2195585"/>
            <a:chOff x="8828200" y="5911902"/>
            <a:chExt cx="3600000" cy="2195585"/>
          </a:xfrm>
        </p:grpSpPr>
        <p:sp>
          <p:nvSpPr>
            <p:cNvPr id="16" name="Rectangle 15"/>
            <p:cNvSpPr/>
            <p:nvPr/>
          </p:nvSpPr>
          <p:spPr>
            <a:xfrm rot="761549">
              <a:off x="8828200" y="5911902"/>
              <a:ext cx="3600000" cy="216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B9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rot="761549">
              <a:off x="9176622" y="6048682"/>
              <a:ext cx="3207906" cy="2058805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21" r="34689" b="11114"/>
          <a:stretch/>
        </p:blipFill>
        <p:spPr>
          <a:xfrm>
            <a:off x="2930775" y="678481"/>
            <a:ext cx="3600000" cy="21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7" b="27793"/>
          <a:stretch/>
        </p:blipFill>
        <p:spPr>
          <a:xfrm rot="21070302">
            <a:off x="-280065" y="-206808"/>
            <a:ext cx="3600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7" b="40145"/>
          <a:stretch/>
        </p:blipFill>
        <p:spPr>
          <a:xfrm rot="20451694">
            <a:off x="-761349" y="2006391"/>
            <a:ext cx="3600000" cy="2160000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1116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572055">
            <a:off x="1738764" y="4687193"/>
            <a:ext cx="3600000" cy="21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0" r="2335" b="-1013"/>
          <a:stretch/>
        </p:blipFill>
        <p:spPr>
          <a:xfrm rot="504817">
            <a:off x="6362756" y="-294549"/>
            <a:ext cx="360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6333" y="529745"/>
            <a:ext cx="7412086" cy="670414"/>
          </a:xfrm>
        </p:spPr>
        <p:txBody>
          <a:bodyPr/>
          <a:lstStyle/>
          <a:p>
            <a:r>
              <a:rPr lang="fr-B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sont les normes ?</a:t>
            </a:r>
            <a:endParaRPr lang="fr-B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254531" y="6356350"/>
            <a:ext cx="391366" cy="365125"/>
          </a:xfrm>
        </p:spPr>
        <p:txBody>
          <a:bodyPr/>
          <a:lstStyle/>
          <a:p>
            <a:pPr>
              <a:defRPr/>
            </a:pPr>
            <a:fld id="{D92DE701-3E5F-4F0B-B2E1-4786EBA4C271}" type="slidenum">
              <a:rPr lang="nl-B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3</a:t>
            </a:fld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62071" y="1800000"/>
            <a:ext cx="8861049" cy="4556350"/>
          </a:xfrm>
        </p:spPr>
        <p:txBody>
          <a:bodyPr/>
          <a:lstStyle/>
          <a:p>
            <a:pPr marL="45720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normes sont des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bonnes pratiques </a:t>
            </a: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de nombreux domaines </a:t>
            </a: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d'activité. Elles </a:t>
            </a:r>
            <a:r>
              <a:rPr lang="fr-FR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 </a:t>
            </a:r>
            <a:r>
              <a:rPr lang="fr-FR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impact sur 80 % du commerce </a:t>
            </a:r>
            <a:r>
              <a:rPr lang="fr-FR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mondial.</a:t>
            </a:r>
          </a:p>
          <a:p>
            <a:pPr marL="45720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FR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Elles couvrent les </a:t>
            </a:r>
            <a:r>
              <a:rPr lang="fr-FR" b="1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produits, processus et services</a:t>
            </a:r>
            <a:r>
              <a:rPr lang="fr-FR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dirty="0">
              <a:solidFill>
                <a:srgbClr val="00006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norme n'est pas une loi</a:t>
            </a: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mais est appliquée volontairement.</a:t>
            </a:r>
          </a:p>
          <a:p>
            <a:pPr marL="45720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normes donnent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accès </a:t>
            </a:r>
            <a:r>
              <a:rPr lang="fr-BE" b="1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connaissances </a:t>
            </a:r>
            <a:r>
              <a:rPr lang="fr-FR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la quasi-totalité des </a:t>
            </a:r>
            <a:r>
              <a:rPr lang="fr-FR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secteurs</a:t>
            </a: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BE" dirty="0">
              <a:solidFill>
                <a:srgbClr val="00006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normes facilitent la vie de chacun et garantissent des produits et </a:t>
            </a: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fiables</a:t>
            </a: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de bonne </a:t>
            </a:r>
            <a:r>
              <a:rPr lang="fr-BE" b="1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qualité</a:t>
            </a:r>
            <a:r>
              <a:rPr lang="fr-BE" dirty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00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propos du NBN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DE701-3E5F-4F0B-B2E1-4786EBA4C271}" type="slidenum">
              <a:rPr lang="nl-B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4</a:t>
            </a:fld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62072" y="1800000"/>
            <a:ext cx="5447288" cy="4190082"/>
          </a:xfrm>
        </p:spPr>
        <p:txBody>
          <a:bodyPr/>
          <a:lstStyle/>
          <a:p>
            <a:pPr lvl="0" defTabSz="45720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49E"/>
              </a:buClr>
              <a:defRPr/>
            </a:pP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NBN est un organisme d’intérêt public dépendant du Ministre fédéral de l’Economie. Notre mission: </a:t>
            </a:r>
          </a:p>
          <a:p>
            <a:pPr marL="457200" lvl="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Stimuler l’utilisation des normes.</a:t>
            </a:r>
          </a:p>
          <a:p>
            <a:pPr marL="457200" lvl="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Développer des normes belges,  européennes (EN) et ISO.</a:t>
            </a:r>
          </a:p>
          <a:p>
            <a:pPr marL="457200" lvl="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Développer des solutions pour accéder aux normes.</a:t>
            </a:r>
          </a:p>
          <a:p>
            <a:pPr marL="457200" lvl="0" indent="-457200" defTabSz="457200" fontAlgn="auto">
              <a:spcBef>
                <a:spcPts val="1200"/>
              </a:spcBef>
              <a:spcAft>
                <a:spcPts val="1200"/>
              </a:spcAft>
              <a:buClr>
                <a:srgbClr val="00449E"/>
              </a:buClr>
              <a:buBlip>
                <a:blip r:embed="rId3"/>
              </a:buBlip>
              <a:defRPr/>
            </a:pPr>
            <a:r>
              <a:rPr lang="fr-BE" dirty="0" smtClean="0">
                <a:solidFill>
                  <a:srgbClr val="0000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Vente des normes.</a:t>
            </a:r>
            <a:endParaRPr lang="fr-BE" dirty="0">
              <a:solidFill>
                <a:srgbClr val="00006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4160" y="1800000"/>
            <a:ext cx="3291840" cy="422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Portefeuille de </a:t>
            </a:r>
          </a:p>
          <a:p>
            <a:pPr>
              <a:spcBef>
                <a:spcPct val="20000"/>
              </a:spcBef>
            </a:pP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+40.000 normes</a:t>
            </a:r>
          </a:p>
          <a:p>
            <a:pPr>
              <a:spcBef>
                <a:spcPct val="20000"/>
              </a:spcBef>
            </a:pPr>
            <a:endParaRPr lang="fr-BE" sz="2200" dirty="0" smtClean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fr-BE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Approx</a:t>
            </a: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1500  nouvelles normes chaque année.</a:t>
            </a:r>
          </a:p>
          <a:p>
            <a:pPr>
              <a:spcBef>
                <a:spcPct val="20000"/>
              </a:spcBef>
            </a:pPr>
            <a:endParaRPr lang="fr-BE" sz="2200" dirty="0" smtClean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3400 experts </a:t>
            </a:r>
            <a:b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BE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770 commissions</a:t>
            </a:r>
          </a:p>
          <a:p>
            <a:pPr>
              <a:spcBef>
                <a:spcPct val="20000"/>
              </a:spcBef>
            </a:pPr>
            <a:endParaRPr lang="fr-BE" sz="2200" dirty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4692282" y="4678701"/>
            <a:ext cx="1957267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Consommateurs et </a:t>
            </a:r>
          </a:p>
          <a:p>
            <a:pPr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acteurs sociétaux</a:t>
            </a:r>
            <a:endParaRPr lang="fr-BE" sz="14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09" name="Line 16"/>
          <p:cNvSpPr>
            <a:spLocks noChangeShapeType="1"/>
          </p:cNvSpPr>
          <p:nvPr/>
        </p:nvSpPr>
        <p:spPr bwMode="auto">
          <a:xfrm>
            <a:off x="5464739" y="2722028"/>
            <a:ext cx="1670000" cy="2145190"/>
          </a:xfrm>
          <a:prstGeom prst="line">
            <a:avLst/>
          </a:prstGeom>
          <a:ln>
            <a:headEnd type="stealth" w="med" len="lg"/>
            <a:tailEnd type="stealth" w="med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10" name="Line 17"/>
          <p:cNvSpPr>
            <a:spLocks noChangeShapeType="1"/>
          </p:cNvSpPr>
          <p:nvPr/>
        </p:nvSpPr>
        <p:spPr bwMode="auto">
          <a:xfrm>
            <a:off x="2775753" y="5468884"/>
            <a:ext cx="3705742" cy="8252"/>
          </a:xfrm>
          <a:prstGeom prst="line">
            <a:avLst/>
          </a:prstGeom>
          <a:ln>
            <a:headEnd type="stealth" w="med" len="lg"/>
            <a:tailEnd type="stealth" w="med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13" name="Rectangle 20"/>
          <p:cNvSpPr>
            <a:spLocks noChangeArrowheads="1"/>
          </p:cNvSpPr>
          <p:nvPr/>
        </p:nvSpPr>
        <p:spPr bwMode="auto">
          <a:xfrm>
            <a:off x="2814106" y="4735646"/>
            <a:ext cx="149194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Administration</a:t>
            </a:r>
            <a:endParaRPr lang="fr-BE" sz="14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14" name="Rectangle 21"/>
          <p:cNvSpPr>
            <a:spLocks noChangeArrowheads="1"/>
          </p:cNvSpPr>
          <p:nvPr/>
        </p:nvSpPr>
        <p:spPr bwMode="auto">
          <a:xfrm>
            <a:off x="5102764" y="3793247"/>
            <a:ext cx="127438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fr-BE" sz="1400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Secteurs et </a:t>
            </a:r>
          </a:p>
          <a:p>
            <a:pPr algn="ctr" defTabSz="762000" eaLnBrk="0" hangingPunct="0"/>
            <a:r>
              <a:rPr lang="fr-BE" sz="1400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fédérations</a:t>
            </a:r>
            <a:endParaRPr lang="fr-BE" sz="1400" dirty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16" name="Rectangle 23"/>
          <p:cNvSpPr>
            <a:spLocks noChangeArrowheads="1"/>
          </p:cNvSpPr>
          <p:nvPr/>
        </p:nvSpPr>
        <p:spPr bwMode="auto">
          <a:xfrm>
            <a:off x="991611" y="5846226"/>
            <a:ext cx="342469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lang="fr-BE" sz="20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de 159 membres</a:t>
            </a:r>
            <a:endParaRPr lang="fr-BE" sz="20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017" name="Rectangle 24"/>
          <p:cNvSpPr>
            <a:spLocks noChangeArrowheads="1"/>
          </p:cNvSpPr>
          <p:nvPr/>
        </p:nvSpPr>
        <p:spPr bwMode="auto">
          <a:xfrm>
            <a:off x="5553225" y="5846226"/>
            <a:ext cx="328845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lang="fr-BE" sz="20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Réseau de 33 membres</a:t>
            </a:r>
            <a:endParaRPr lang="fr-BE" sz="20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5021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422" y="5139761"/>
            <a:ext cx="602853" cy="63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502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729992"/>
              </p:ext>
            </p:extLst>
          </p:nvPr>
        </p:nvGraphicFramePr>
        <p:xfrm>
          <a:off x="6729937" y="5101444"/>
          <a:ext cx="752288" cy="674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5" imgW="1045464" imgH="835152" progId="Word.Picture.8">
                  <p:embed/>
                </p:oleObj>
              </mc:Choice>
              <mc:Fallback>
                <p:oleObj r:id="rId5" imgW="1045464" imgH="83515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937" y="5101444"/>
                        <a:ext cx="752288" cy="674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3" name="Rectangle 30"/>
          <p:cNvSpPr>
            <a:spLocks noChangeArrowheads="1"/>
          </p:cNvSpPr>
          <p:nvPr/>
        </p:nvSpPr>
        <p:spPr bwMode="auto">
          <a:xfrm>
            <a:off x="3140353" y="3865419"/>
            <a:ext cx="127438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Monde </a:t>
            </a:r>
          </a:p>
          <a:p>
            <a:pPr algn="ctr"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académique</a:t>
            </a:r>
            <a:endParaRPr lang="fr-BE" sz="14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1"/>
          <p:cNvGrpSpPr>
            <a:grpSpLocks noChangeAspect="1"/>
          </p:cNvGrpSpPr>
          <p:nvPr/>
        </p:nvGrpSpPr>
        <p:grpSpPr bwMode="auto">
          <a:xfrm>
            <a:off x="4352200" y="2049228"/>
            <a:ext cx="896903" cy="894381"/>
            <a:chOff x="4110038" y="2173288"/>
            <a:chExt cx="1692275" cy="1687512"/>
          </a:xfrm>
        </p:grpSpPr>
        <p:pic>
          <p:nvPicPr>
            <p:cNvPr id="22" name="Image 3" descr="NBN coin basdroit2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4175" y="3522663"/>
              <a:ext cx="33813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Image 8" descr="NBN coin hautdroit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038" y="2173288"/>
              <a:ext cx="3381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Image 9" descr="NBN coin basdroit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0038" y="3522663"/>
              <a:ext cx="3381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Image 1" descr="NBN seul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063" y="2173288"/>
              <a:ext cx="9842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Line 16"/>
          <p:cNvSpPr>
            <a:spLocks noChangeShapeType="1"/>
          </p:cNvSpPr>
          <p:nvPr/>
        </p:nvSpPr>
        <p:spPr bwMode="auto">
          <a:xfrm flipH="1">
            <a:off x="2462908" y="2707819"/>
            <a:ext cx="1673657" cy="2197212"/>
          </a:xfrm>
          <a:prstGeom prst="line">
            <a:avLst/>
          </a:prstGeom>
          <a:ln>
            <a:headEnd type="stealth" w="med" len="lg"/>
            <a:tailEnd type="stealth" w="med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Contexte</a:t>
            </a:r>
            <a:endParaRPr lang="fr-B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70273" y="3468530"/>
            <a:ext cx="812822" cy="115071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DE701-3E5F-4F0B-B2E1-4786EBA4C271}" type="slidenum">
              <a:rPr lang="nl-B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5</a:t>
            </a:fld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4279286" y="3106938"/>
            <a:ext cx="120065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fr-BE" sz="1400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Entreprises</a:t>
            </a:r>
            <a:endParaRPr lang="fr-BE" sz="1400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1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Avantages des normes</a:t>
            </a:r>
            <a:endParaRPr lang="fr-B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DE701-3E5F-4F0B-B2E1-4786EBA4C271}" type="slidenum">
              <a:rPr lang="nl-B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6</a:t>
            </a:fld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75518" y="2520000"/>
            <a:ext cx="9030482" cy="3775075"/>
          </a:xfrm>
        </p:spPr>
        <p:txBody>
          <a:bodyPr/>
          <a:lstStyle/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Réduction des coûts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coûts de fabrication, recherche, achats, qualité.</a:t>
            </a:r>
          </a:p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Exportation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les normes garantissent une meilleure acceptation des produits et services à l'étranger. </a:t>
            </a:r>
          </a:p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les normes facilitent la diffusion des connaissances et des nouvelles technologies. </a:t>
            </a:r>
          </a:p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Satisfaction de la clientèle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l’application de normes augmente la qualité des produits et des services. </a:t>
            </a:r>
            <a:endParaRPr lang="fr-B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Avantages des normes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DE701-3E5F-4F0B-B2E1-4786EBA4C271}" type="slidenum">
              <a:rPr lang="nl-B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7</a:t>
            </a:fld>
            <a:endParaRPr lang="nl-B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75518" y="2520000"/>
            <a:ext cx="8756243" cy="3775075"/>
          </a:xfrm>
        </p:spPr>
        <p:txBody>
          <a:bodyPr/>
          <a:lstStyle/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Autorités publiques</a:t>
            </a:r>
            <a:r>
              <a:rPr lang="fr-B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l'utilisation des normes </a:t>
            </a:r>
            <a:r>
              <a:rPr lang="fr-B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B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offre des garanties quant à la qualité de travaux et du matériel utilisé, la protection des consommateurs, des travailleurs ou de l'environnement.</a:t>
            </a:r>
          </a:p>
          <a:p>
            <a:pPr marL="342900" indent="-342900">
              <a:spcBef>
                <a:spcPts val="2400"/>
              </a:spcBef>
              <a:buBlip>
                <a:blip r:embed="rId3"/>
              </a:buBlip>
            </a:pPr>
            <a:r>
              <a:rPr lang="fr-BE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Clients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r-B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conformité à une norme signifie que le produit ou le service possède un certain nombre de caractéristiques en matière de sécurité, de qualité, de facilité d'utilisation ou d'environnement.  </a:t>
            </a:r>
            <a:endParaRPr lang="fr-BE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634773" y="4694103"/>
            <a:ext cx="8619565" cy="565738"/>
          </a:xfrm>
        </p:spPr>
        <p:txBody>
          <a:bodyPr/>
          <a:lstStyle/>
          <a:p>
            <a:r>
              <a:rPr lang="fr-FR" sz="3200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www.nbn.be</a:t>
            </a:r>
            <a:endParaRPr lang="fr-FR" sz="3200" dirty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NBN template">
  <a:themeElements>
    <a:clrScheme name="Custom 1">
      <a:dk1>
        <a:srgbClr val="0081C5"/>
      </a:dk1>
      <a:lt1>
        <a:sysClr val="window" lastClr="FFFFFF"/>
      </a:lt1>
      <a:dk2>
        <a:srgbClr val="101E65"/>
      </a:dk2>
      <a:lt2>
        <a:srgbClr val="FFFFFF"/>
      </a:lt2>
      <a:accent1>
        <a:srgbClr val="3FBFFF"/>
      </a:accent1>
      <a:accent2>
        <a:srgbClr val="0081C5"/>
      </a:accent2>
      <a:accent3>
        <a:srgbClr val="085096"/>
      </a:accent3>
      <a:accent4>
        <a:srgbClr val="0C377D"/>
      </a:accent4>
      <a:accent5>
        <a:srgbClr val="101E65"/>
      </a:accent5>
      <a:accent6>
        <a:srgbClr val="7C8388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BN template [Read-Only]" id="{432621F0-1F4D-4CD3-82B1-F95D694FC0AD}" vid="{DD56CF49-1E81-41C5-9777-913B800A43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6031</TotalTime>
  <Words>266</Words>
  <Application>Microsoft Office PowerPoint</Application>
  <PresentationFormat>A4 Paper (210x297 mm)</PresentationFormat>
  <Paragraphs>57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Geneva</vt:lpstr>
      <vt:lpstr>Gotham Bold</vt:lpstr>
      <vt:lpstr>Gotham Book</vt:lpstr>
      <vt:lpstr>Gotham Light</vt:lpstr>
      <vt:lpstr>Verdana</vt:lpstr>
      <vt:lpstr>NBN template</vt:lpstr>
      <vt:lpstr>Microsoft Word Picture</vt:lpstr>
      <vt:lpstr>PowerPoint Presentation</vt:lpstr>
      <vt:lpstr>PowerPoint Presentation</vt:lpstr>
      <vt:lpstr>Que sont les normes ?</vt:lpstr>
      <vt:lpstr>A propos du NBN</vt:lpstr>
      <vt:lpstr>Contexte</vt:lpstr>
      <vt:lpstr>Avantages des normes</vt:lpstr>
      <vt:lpstr>Avantages des normes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Haelterman</dc:creator>
  <cp:lastModifiedBy>Johan Haelterman</cp:lastModifiedBy>
  <cp:revision>237</cp:revision>
  <cp:lastPrinted>2014-10-21T15:41:00Z</cp:lastPrinted>
  <dcterms:created xsi:type="dcterms:W3CDTF">2013-09-23T15:34:42Z</dcterms:created>
  <dcterms:modified xsi:type="dcterms:W3CDTF">2015-03-26T06:44:50Z</dcterms:modified>
</cp:coreProperties>
</file>